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Work-Energy Theorem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When conservation breaks down…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4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17500"/>
            <a:ext cx="8534400" cy="65405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Steve exerts an upward lifting force. He does WORK to give the box kinetic energy, which is promptly stored up as gravitational potential energy in the box.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NOTE: Steve does the work, since his force </a:t>
            </a:r>
            <a:r>
              <a:rPr lang="en-US" sz="2800" i="1" dirty="0" smtClean="0">
                <a:solidFill>
                  <a:schemeClr val="tx1"/>
                </a:solidFill>
              </a:rPr>
              <a:t>caused the displacement.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14899" y="2493433"/>
            <a:ext cx="1193800" cy="889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box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082800" y="4572000"/>
            <a:ext cx="7264400" cy="38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4292600" y="1910443"/>
            <a:ext cx="2438400" cy="4196141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11502" y="495091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ground</a:t>
            </a:r>
            <a:endParaRPr lang="en-US" dirty="0"/>
          </a:p>
        </p:txBody>
      </p:sp>
      <p:pic>
        <p:nvPicPr>
          <p:cNvPr id="1026" name="Picture 2" descr="http://images.all-free-download.com/images/graphiclarge/stick_man_clip_art_249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193" y="2266889"/>
            <a:ext cx="1377225" cy="224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286193" y="3075516"/>
            <a:ext cx="371907" cy="439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139543" y="3020786"/>
            <a:ext cx="1175657" cy="195943"/>
          </a:xfrm>
          <a:custGeom>
            <a:avLst/>
            <a:gdLst>
              <a:gd name="connsiteX0" fmla="*/ 1175657 w 1175657"/>
              <a:gd name="connsiteY0" fmla="*/ 0 h 195943"/>
              <a:gd name="connsiteX1" fmla="*/ 1094014 w 1175657"/>
              <a:gd name="connsiteY1" fmla="*/ 65314 h 195943"/>
              <a:gd name="connsiteX2" fmla="*/ 1045028 w 1175657"/>
              <a:gd name="connsiteY2" fmla="*/ 97971 h 195943"/>
              <a:gd name="connsiteX3" fmla="*/ 963386 w 1175657"/>
              <a:gd name="connsiteY3" fmla="*/ 179614 h 195943"/>
              <a:gd name="connsiteX4" fmla="*/ 751114 w 1175657"/>
              <a:gd name="connsiteY4" fmla="*/ 195943 h 195943"/>
              <a:gd name="connsiteX5" fmla="*/ 114300 w 1175657"/>
              <a:gd name="connsiteY5" fmla="*/ 179614 h 195943"/>
              <a:gd name="connsiteX6" fmla="*/ 65314 w 1175657"/>
              <a:gd name="connsiteY6" fmla="*/ 163285 h 195943"/>
              <a:gd name="connsiteX7" fmla="*/ 0 w 1175657"/>
              <a:gd name="connsiteY7" fmla="*/ 163285 h 1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5657" h="195943">
                <a:moveTo>
                  <a:pt x="1175657" y="0"/>
                </a:moveTo>
                <a:cubicBezTo>
                  <a:pt x="1148443" y="21771"/>
                  <a:pt x="1121895" y="44403"/>
                  <a:pt x="1094014" y="65314"/>
                </a:cubicBezTo>
                <a:cubicBezTo>
                  <a:pt x="1078314" y="77089"/>
                  <a:pt x="1058905" y="84094"/>
                  <a:pt x="1045028" y="97971"/>
                </a:cubicBezTo>
                <a:cubicBezTo>
                  <a:pt x="1013209" y="129790"/>
                  <a:pt x="1016977" y="169566"/>
                  <a:pt x="963386" y="179614"/>
                </a:cubicBezTo>
                <a:cubicBezTo>
                  <a:pt x="893635" y="192692"/>
                  <a:pt x="821871" y="190500"/>
                  <a:pt x="751114" y="195943"/>
                </a:cubicBezTo>
                <a:cubicBezTo>
                  <a:pt x="538843" y="190500"/>
                  <a:pt x="326401" y="189714"/>
                  <a:pt x="114300" y="179614"/>
                </a:cubicBezTo>
                <a:cubicBezTo>
                  <a:pt x="97108" y="178795"/>
                  <a:pt x="82353" y="165719"/>
                  <a:pt x="65314" y="163285"/>
                </a:cubicBezTo>
                <a:cubicBezTo>
                  <a:pt x="43761" y="160206"/>
                  <a:pt x="21771" y="163285"/>
                  <a:pt x="0" y="163285"/>
                </a:cubicBezTo>
              </a:path>
            </a:pathLst>
          </a:cu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878286" y="3515179"/>
            <a:ext cx="16328" cy="9943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192486" y="3515179"/>
            <a:ext cx="32657" cy="9909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2097" y="387197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18015" y="381344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0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point…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So after all that, conservation of energy SHOULD read like this:</a:t>
            </a:r>
          </a:p>
          <a:p>
            <a:r>
              <a:rPr lang="en-US" dirty="0">
                <a:solidFill>
                  <a:srgbClr val="7030A0"/>
                </a:solidFill>
              </a:rPr>
              <a:t>Energy initial </a:t>
            </a:r>
            <a:r>
              <a:rPr lang="en-US" b="1" dirty="0" smtClean="0">
                <a:solidFill>
                  <a:srgbClr val="7030A0"/>
                </a:solidFill>
              </a:rPr>
              <a:t>+ Work</a:t>
            </a:r>
            <a:r>
              <a:rPr lang="en-US" dirty="0" smtClean="0">
                <a:solidFill>
                  <a:srgbClr val="7030A0"/>
                </a:solidFill>
              </a:rPr>
              <a:t> = Energy </a:t>
            </a:r>
            <a:r>
              <a:rPr lang="en-US" dirty="0">
                <a:solidFill>
                  <a:srgbClr val="7030A0"/>
                </a:solidFill>
              </a:rPr>
              <a:t>final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Total energy of </a:t>
            </a:r>
            <a:r>
              <a:rPr lang="en-US" dirty="0" smtClean="0">
                <a:solidFill>
                  <a:srgbClr val="7030A0"/>
                </a:solidFill>
              </a:rPr>
              <a:t>an </a:t>
            </a:r>
            <a:r>
              <a:rPr lang="en-US" b="1" dirty="0" smtClean="0">
                <a:solidFill>
                  <a:srgbClr val="7030A0"/>
                </a:solidFill>
              </a:rPr>
              <a:t>isolated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system remains constant.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6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11232"/>
            <a:ext cx="8534400" cy="1507067"/>
          </a:xfrm>
        </p:spPr>
        <p:txBody>
          <a:bodyPr/>
          <a:lstStyle/>
          <a:p>
            <a:r>
              <a:rPr lang="en-US" dirty="0" smtClean="0"/>
              <a:t>APPLY IT! (Homework?)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469900"/>
            <a:ext cx="8534400" cy="49911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Think about these 4 situations. I want you to try two things: </a:t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800" dirty="0" smtClean="0">
                <a:solidFill>
                  <a:srgbClr val="7030A0"/>
                </a:solidFill>
              </a:rPr>
              <a:t>--Identify and draw the system</a:t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800" dirty="0" smtClean="0">
                <a:solidFill>
                  <a:srgbClr val="7030A0"/>
                </a:solidFill>
              </a:rPr>
              <a:t>--Decide if any work is done, and what does the work if there is.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1. A teacher pushes on a wall and gets tired.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2. A book falls off a table and freefalls to the ground.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3. A waiter carries a loaded tray across the room.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4. A rocket accelerates through space.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to go deeper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Energy initial = energy final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^^ This is NOT the real conservation of energy.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Total energy of a system remains constant.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^^This is also NOT true… not as is.</a:t>
            </a:r>
          </a:p>
        </p:txBody>
      </p:sp>
    </p:spTree>
    <p:extLst>
      <p:ext uri="{BB962C8B-B14F-4D97-AF65-F5344CB8AC3E}">
        <p14:creationId xmlns:p14="http://schemas.microsoft.com/office/powerpoint/2010/main" val="9600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rabbit 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When analyzing a situation, we first define a </a:t>
            </a:r>
            <a:r>
              <a:rPr lang="en-US" sz="2800" b="1" u="sng" dirty="0" smtClean="0">
                <a:solidFill>
                  <a:schemeClr val="tx1"/>
                </a:solidFill>
              </a:rPr>
              <a:t>system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-</a:t>
            </a:r>
            <a:r>
              <a:rPr lang="en-US" sz="2800" b="1" u="sng" dirty="0" smtClean="0">
                <a:solidFill>
                  <a:schemeClr val="tx1"/>
                </a:solidFill>
              </a:rPr>
              <a:t>system</a:t>
            </a:r>
            <a:r>
              <a:rPr lang="en-US" sz="2800" dirty="0" smtClean="0">
                <a:solidFill>
                  <a:schemeClr val="tx1"/>
                </a:solidFill>
              </a:rPr>
              <a:t>- the object or objects you are currently investigating (the things you care about)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-</a:t>
            </a:r>
            <a:r>
              <a:rPr lang="en-US" sz="2800" b="1" u="sng" dirty="0" smtClean="0">
                <a:solidFill>
                  <a:schemeClr val="tx1"/>
                </a:solidFill>
              </a:rPr>
              <a:t>surroundings</a:t>
            </a:r>
            <a:r>
              <a:rPr lang="en-US" sz="2800" dirty="0" smtClean="0">
                <a:solidFill>
                  <a:schemeClr val="tx1"/>
                </a:solidFill>
              </a:rPr>
              <a:t>- everything that is not in the system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26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the rabbit hole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Previously, we’ve actually been dealing with ISOLATED systems – which means we pretended there were NO SURROUNDINGS!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Air, friction, sunlight, sound waves – those would all be in the surroundings, and possibly able to affect the system in real life.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8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596900"/>
            <a:ext cx="8534400" cy="3615267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7030A0"/>
                </a:solidFill>
              </a:rPr>
              <a:t>Work </a:t>
            </a:r>
            <a:r>
              <a:rPr lang="en-US" sz="2800" dirty="0" smtClean="0">
                <a:solidFill>
                  <a:srgbClr val="7030A0"/>
                </a:solidFill>
              </a:rPr>
              <a:t>– a displacement caused by a force. Work adds or removes kinetic energy. Measure in J like energy is</a:t>
            </a:r>
          </a:p>
          <a:p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W = F*</a:t>
            </a:r>
            <a:r>
              <a:rPr lang="el-GR" sz="2800" dirty="0" smtClean="0">
                <a:solidFill>
                  <a:srgbClr val="7030A0"/>
                </a:solidFill>
              </a:rPr>
              <a:t>Δ</a:t>
            </a:r>
            <a:r>
              <a:rPr lang="en-US" sz="2800" dirty="0" smtClean="0">
                <a:solidFill>
                  <a:srgbClr val="7030A0"/>
                </a:solidFill>
              </a:rPr>
              <a:t>x</a:t>
            </a:r>
            <a:endParaRPr lang="en-US" sz="2800" dirty="0">
              <a:solidFill>
                <a:srgbClr val="7030A0"/>
              </a:solidFill>
            </a:endParaRPr>
          </a:p>
          <a:p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NOTE: The force and the movement must be in the </a:t>
            </a:r>
            <a:r>
              <a:rPr lang="en-US" sz="2800" i="1" dirty="0" smtClean="0">
                <a:solidFill>
                  <a:srgbClr val="7030A0"/>
                </a:solidFill>
              </a:rPr>
              <a:t>same </a:t>
            </a:r>
            <a:r>
              <a:rPr lang="en-US" sz="2800" dirty="0" smtClean="0">
                <a:solidFill>
                  <a:srgbClr val="7030A0"/>
                </a:solidFill>
              </a:rPr>
              <a:t>direction AND the force must </a:t>
            </a:r>
            <a:r>
              <a:rPr lang="en-US" sz="2800" i="1" dirty="0" smtClean="0">
                <a:solidFill>
                  <a:srgbClr val="7030A0"/>
                </a:solidFill>
              </a:rPr>
              <a:t>cause</a:t>
            </a:r>
            <a:r>
              <a:rPr lang="en-US" sz="2800" dirty="0" smtClean="0">
                <a:solidFill>
                  <a:srgbClr val="7030A0"/>
                </a:solidFill>
              </a:rPr>
              <a:t> the displacement.</a:t>
            </a:r>
            <a:endParaRPr lang="en-US" sz="2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</a:t>
            </a:r>
            <a:r>
              <a:rPr lang="en-US" dirty="0" err="1" smtClean="0"/>
              <a:t>THINK</a:t>
            </a:r>
            <a:r>
              <a:rPr lang="en-US" dirty="0" smtClean="0"/>
              <a:t> </a:t>
            </a:r>
            <a:r>
              <a:rPr lang="en-US" dirty="0" err="1" smtClean="0"/>
              <a:t>THINK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How can you tell if some work has been done?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If something moves when it wasn’t, or vice-versa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If a system gains/loses energy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The hard part is deciding WHAT did the work</a:t>
            </a:r>
            <a:r>
              <a:rPr lang="en-US" sz="2800" dirty="0" smtClean="0">
                <a:solidFill>
                  <a:schemeClr val="tx1"/>
                </a:solidFill>
              </a:rPr>
              <a:t>!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39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Consider a box on the ground. First, we should define our system.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14900" y="3683000"/>
            <a:ext cx="1193800" cy="889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082800" y="4572000"/>
            <a:ext cx="7264400" cy="38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45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The things we are concerned with are… the box and the ground. That’s our system.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Initially, the energy is 0 J. Nothing IN the system can change that.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14900" y="3683000"/>
            <a:ext cx="1193800" cy="889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box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082800" y="4572000"/>
            <a:ext cx="7264400" cy="38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4292600" y="2766484"/>
            <a:ext cx="2438400" cy="33401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11502" y="495091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ground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68700" y="258181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</a:t>
            </a:r>
            <a:endParaRPr lang="en-US" dirty="0"/>
          </a:p>
        </p:txBody>
      </p:sp>
      <p:cxnSp>
        <p:nvCxnSpPr>
          <p:cNvPr id="9" name="Straight Arrow Connector 8"/>
          <p:cNvCxnSpPr>
            <a:endCxn id="2" idx="1"/>
          </p:cNvCxnSpPr>
          <p:nvPr/>
        </p:nvCxnSpPr>
        <p:spPr>
          <a:xfrm>
            <a:off x="4292600" y="2959100"/>
            <a:ext cx="357095" cy="2965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21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Then Steve shows up.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14900" y="3683000"/>
            <a:ext cx="1193800" cy="889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box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082800" y="4572000"/>
            <a:ext cx="7264400" cy="38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4292600" y="2766484"/>
            <a:ext cx="2438400" cy="33401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11502" y="495091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ground</a:t>
            </a:r>
            <a:endParaRPr lang="en-US" dirty="0"/>
          </a:p>
        </p:txBody>
      </p:sp>
      <p:pic>
        <p:nvPicPr>
          <p:cNvPr id="1026" name="Picture 2" descr="http://images.all-free-download.com/images/graphiclarge/stick_man_clip_art_249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193" y="2266889"/>
            <a:ext cx="1377225" cy="224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36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1291</TotalTime>
  <Words>388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Slice</vt:lpstr>
      <vt:lpstr>Work-Energy Theorem</vt:lpstr>
      <vt:lpstr>We need to go deeper</vt:lpstr>
      <vt:lpstr>Defining the rabbit hole</vt:lpstr>
      <vt:lpstr>Defining the rabbit hole</vt:lpstr>
      <vt:lpstr>Work</vt:lpstr>
      <vt:lpstr>THINK THINK THINK!</vt:lpstr>
      <vt:lpstr>PowerPoint Presentation</vt:lpstr>
      <vt:lpstr>PowerPoint Presentation</vt:lpstr>
      <vt:lpstr>PowerPoint Presentation</vt:lpstr>
      <vt:lpstr>PowerPoint Presentation</vt:lpstr>
      <vt:lpstr>Back to the point…</vt:lpstr>
      <vt:lpstr>APPLY IT! (Homework?)</vt:lpstr>
    </vt:vector>
  </TitlesOfParts>
  <Company>Bullitt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Work-Energy Theorem</dc:title>
  <dc:creator>Lewis, James</dc:creator>
  <cp:lastModifiedBy>James</cp:lastModifiedBy>
  <cp:revision>11</cp:revision>
  <dcterms:created xsi:type="dcterms:W3CDTF">2016-02-02T23:26:15Z</dcterms:created>
  <dcterms:modified xsi:type="dcterms:W3CDTF">2016-02-03T20:58:11Z</dcterms:modified>
</cp:coreProperties>
</file>